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1" r:id="rId3"/>
    <p:sldId id="270" r:id="rId4"/>
    <p:sldId id="274" r:id="rId5"/>
    <p:sldId id="287" r:id="rId6"/>
    <p:sldId id="288" r:id="rId7"/>
    <p:sldId id="299" r:id="rId8"/>
    <p:sldId id="286" r:id="rId9"/>
    <p:sldId id="290" r:id="rId10"/>
    <p:sldId id="293" r:id="rId11"/>
    <p:sldId id="294" r:id="rId12"/>
    <p:sldId id="291" r:id="rId13"/>
    <p:sldId id="292" r:id="rId14"/>
    <p:sldId id="298" r:id="rId15"/>
    <p:sldId id="295" r:id="rId16"/>
    <p:sldId id="297" r:id="rId17"/>
    <p:sldId id="29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12"/>
    <p:restoredTop sz="80968"/>
  </p:normalViewPr>
  <p:slideViewPr>
    <p:cSldViewPr snapToGrid="0" snapToObjects="1">
      <p:cViewPr>
        <p:scale>
          <a:sx n="75" d="100"/>
          <a:sy n="75" d="100"/>
        </p:scale>
        <p:origin x="157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6C9A8-8A5C-434E-B733-64ADEC528D88}" type="datetimeFigureOut">
              <a:rPr lang="en-US" smtClean="0"/>
              <a:t>7/11/18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2F208-6E3B-F445-8BC0-E68281167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36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2F208-6E3B-F445-8BC0-E68281167A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241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People: Flight or Fight, Confused, Unprepared,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resiloing</a:t>
            </a:r>
            <a:r>
              <a:rPr lang="en-US" baseline="0" dirty="0" smtClean="0"/>
              <a:t> (separate DevOps team/guy), etc.</a:t>
            </a:r>
          </a:p>
          <a:p>
            <a:r>
              <a:rPr lang="en-US" baseline="0" dirty="0" smtClean="0"/>
              <a:t>Process: Mass implementation of untested processes, building the airplane as it hurtles to the ground</a:t>
            </a:r>
            <a:r>
              <a:rPr lang="is-IS" baseline="0" dirty="0" smtClean="0"/>
              <a:t>…</a:t>
            </a:r>
            <a:endParaRPr lang="en-US" baseline="0" dirty="0" smtClean="0"/>
          </a:p>
          <a:p>
            <a:r>
              <a:rPr lang="en-US" baseline="0" dirty="0" smtClean="0"/>
              <a:t>Business: Betting the farm, business not ready to fuel the pipeline or absorb the output, new support models</a:t>
            </a:r>
            <a:r>
              <a:rPr lang="is-IS" baseline="0" dirty="0" smtClean="0"/>
              <a:t>…</a:t>
            </a:r>
          </a:p>
          <a:p>
            <a:r>
              <a:rPr lang="is-IS" baseline="0" dirty="0" smtClean="0"/>
              <a:t>Technology: mass implimentation of new technology, integration issues, training issues, big silver bullet bet (</a:t>
            </a:r>
            <a:r>
              <a:rPr lang="en-US" baseline="0" dirty="0" err="1" smtClean="0"/>
              <a:t>hygieia</a:t>
            </a:r>
            <a:r>
              <a:rPr lang="en-US" baseline="0" dirty="0" smtClean="0"/>
              <a:t>)</a:t>
            </a:r>
            <a:r>
              <a:rPr lang="is-IS" baseline="0" dirty="0" smtClean="0"/>
              <a:t>....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2F208-6E3B-F445-8BC0-E68281167A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95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2F208-6E3B-F445-8BC0-E68281167A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8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Eat the elephant one bite at a time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2F208-6E3B-F445-8BC0-E68281167A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446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MVP not MCP (Minimum Crappy Product)</a:t>
            </a:r>
          </a:p>
          <a:p>
            <a:r>
              <a:rPr lang="en-US" dirty="0" smtClean="0"/>
              <a:t>Pipeline not just tools, but also process</a:t>
            </a:r>
            <a:r>
              <a:rPr lang="en-US" baseline="0" dirty="0" smtClean="0"/>
              <a:t> and people and includes the business. Implementing a pipeline must ensure that culture, tools, processes, technology and </a:t>
            </a:r>
            <a:r>
              <a:rPr lang="en-US" baseline="0" smtClean="0"/>
              <a:t>the business all mesh . 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2F208-6E3B-F445-8BC0-E68281167A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65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</a:t>
            </a:r>
            <a:r>
              <a:rPr lang="en-US" baseline="0" dirty="0" smtClean="0"/>
              <a:t> – Find a group of enthusiastic volunteers from all the touch points (business, dev, and Ops)</a:t>
            </a:r>
          </a:p>
          <a:p>
            <a:r>
              <a:rPr lang="en-US" baseline="0" dirty="0" smtClean="0"/>
              <a:t>Process – create a minimal viable pipeline (MVPL) and process (MVPR) in conjunction with, and to support the business’ MVP</a:t>
            </a:r>
          </a:p>
          <a:p>
            <a:r>
              <a:rPr lang="en-US" baseline="0" dirty="0" smtClean="0"/>
              <a:t>Business – In conjunction with dev and ops create an MVP that will exercise the minimal viable pipeline (MVPL) and minimal viable process (MVPR)</a:t>
            </a:r>
          </a:p>
          <a:p>
            <a:r>
              <a:rPr lang="en-US" dirty="0" smtClean="0"/>
              <a:t>Technology – Implement only</a:t>
            </a:r>
            <a:r>
              <a:rPr lang="en-US" baseline="0" dirty="0" smtClean="0"/>
              <a:t> the technology needed to support the MVPL and lever existing tech and tech skillset as much as possible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2F208-6E3B-F445-8BC0-E68281167A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009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Keep</a:t>
            </a:r>
            <a:r>
              <a:rPr lang="en-US" baseline="0" dirty="0" smtClean="0"/>
              <a:t> them small so may need one for Big Data DevOps, Legacy DevOps,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2F208-6E3B-F445-8BC0-E68281167A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590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Visualize and  Optimize</a:t>
            </a:r>
            <a:r>
              <a:rPr lang="en-US" baseline="0" dirty="0" smtClean="0"/>
              <a:t> your pipeline and </a:t>
            </a:r>
            <a:r>
              <a:rPr lang="en-US" baseline="0" dirty="0" err="1" smtClean="0"/>
              <a:t>BusDevOps</a:t>
            </a:r>
            <a:r>
              <a:rPr lang="en-US" baseline="0" dirty="0" smtClean="0"/>
              <a:t> value stream</a:t>
            </a:r>
          </a:p>
          <a:p>
            <a:r>
              <a:rPr lang="en-US" baseline="0" dirty="0" smtClean="0"/>
              <a:t>Introduce, and nurture a DevOps culture</a:t>
            </a:r>
          </a:p>
          <a:p>
            <a:r>
              <a:rPr lang="en-US" baseline="0" dirty="0" smtClean="0"/>
              <a:t>Introduce and evaluate tooling in a manageable fashion</a:t>
            </a:r>
          </a:p>
          <a:p>
            <a:r>
              <a:rPr lang="en-US" baseline="0" dirty="0" smtClean="0"/>
              <a:t>Deliver business value and DevOps learnings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2F208-6E3B-F445-8BC0-E68281167A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725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tim@agileworksinc.com" TargetMode="External"/><Relationship Id="rId3" Type="http://schemas.openxmlformats.org/officeDocument/2006/relationships/hyperlink" Target="http://www.agileworksinc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1557866"/>
            <a:ext cx="10058400" cy="1548045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 smtClean="0"/>
              <a:t>DevOps MVP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2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4800" dirty="0" smtClean="0">
                <a:latin typeface="+mj-lt"/>
              </a:rPr>
              <a:t>DevOps MVP vs. MVP</a:t>
            </a:r>
            <a:endParaRPr lang="en-US" sz="4800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2427" y="1792393"/>
            <a:ext cx="10058400" cy="4023360"/>
          </a:xfrm>
        </p:spPr>
        <p:txBody>
          <a:bodyPr/>
          <a:lstStyle/>
          <a:p>
            <a:pPr lvl="1">
              <a:buFont typeface="Wingdings" charset="2"/>
              <a:buChar char="§"/>
            </a:pPr>
            <a:r>
              <a:rPr lang="en-US" sz="3200" dirty="0" smtClean="0"/>
              <a:t>Conceptually the same, but</a:t>
            </a:r>
            <a:r>
              <a:rPr lang="is-IS" sz="3200" dirty="0" smtClean="0"/>
              <a:t>…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Vanilla MVP doesn’t care how it is built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DevOps MVP totally cares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May need more than one</a:t>
            </a:r>
            <a:endParaRPr lang="en-US" sz="32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9138" y="1816291"/>
            <a:ext cx="1916542" cy="23493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071" y="4028668"/>
            <a:ext cx="2650067" cy="19773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8000" y="4680259"/>
            <a:ext cx="2156884" cy="13956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2000" y="4680595"/>
            <a:ext cx="2793402" cy="157128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73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4800" dirty="0" smtClean="0">
                <a:latin typeface="+mj-lt"/>
              </a:rPr>
              <a:t>Goals of using a DevOps MVP</a:t>
            </a:r>
            <a:endParaRPr lang="en-US" sz="4800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48932"/>
            <a:ext cx="10058400" cy="3820161"/>
          </a:xfrm>
        </p:spPr>
        <p:txBody>
          <a:bodyPr/>
          <a:lstStyle/>
          <a:p>
            <a:pPr lvl="1">
              <a:buFont typeface="Wingdings" charset="2"/>
              <a:buChar char="§"/>
            </a:pPr>
            <a:r>
              <a:rPr lang="en-US" sz="3200" dirty="0" smtClean="0"/>
              <a:t>Minimize risk with rapid feedback while</a:t>
            </a:r>
            <a:r>
              <a:rPr lang="is-IS" sz="3200" dirty="0" smtClean="0"/>
              <a:t>…</a:t>
            </a:r>
          </a:p>
          <a:p>
            <a:pPr lvl="2">
              <a:buFont typeface="Wingdings" charset="2"/>
              <a:buChar char="§"/>
            </a:pPr>
            <a:r>
              <a:rPr lang="is-IS" sz="3200" dirty="0" smtClean="0"/>
              <a:t>Visualizing</a:t>
            </a:r>
          </a:p>
          <a:p>
            <a:pPr lvl="2">
              <a:buFont typeface="Wingdings" charset="2"/>
              <a:buChar char="§"/>
            </a:pPr>
            <a:r>
              <a:rPr lang="is-IS" sz="3200" dirty="0" smtClean="0"/>
              <a:t>Optimizing </a:t>
            </a:r>
          </a:p>
          <a:p>
            <a:pPr lvl="2">
              <a:buFont typeface="Wingdings" charset="2"/>
              <a:buChar char="§"/>
            </a:pPr>
            <a:r>
              <a:rPr lang="is-IS" sz="3200" dirty="0" smtClean="0"/>
              <a:t>Aculturating</a:t>
            </a:r>
          </a:p>
          <a:p>
            <a:pPr lvl="2">
              <a:buFont typeface="Wingdings" charset="2"/>
              <a:buChar char="§"/>
            </a:pPr>
            <a:r>
              <a:rPr lang="is-IS" sz="3200" dirty="0" smtClean="0"/>
              <a:t>Automating</a:t>
            </a:r>
          </a:p>
          <a:p>
            <a:pPr lvl="2">
              <a:buFont typeface="Wingdings" charset="2"/>
              <a:buChar char="§"/>
            </a:pPr>
            <a:r>
              <a:rPr lang="is-IS" sz="3200" dirty="0" smtClean="0"/>
              <a:t>Delivering 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600" y="2602649"/>
            <a:ext cx="5994401" cy="36965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165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4800" dirty="0" smtClean="0">
                <a:latin typeface="+mj-lt"/>
              </a:rPr>
              <a:t>Advantages of using an MVP</a:t>
            </a:r>
            <a:endParaRPr lang="en-US" sz="4800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48932"/>
            <a:ext cx="10058400" cy="3820161"/>
          </a:xfrm>
        </p:spPr>
        <p:txBody>
          <a:bodyPr/>
          <a:lstStyle/>
          <a:p>
            <a:pPr lvl="1">
              <a:buFont typeface="Wingdings" charset="2"/>
              <a:buChar char="§"/>
            </a:pPr>
            <a:r>
              <a:rPr lang="en-US" sz="3200" dirty="0" smtClean="0"/>
              <a:t>Easy to sell 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Fails fast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Flushes out issues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Builds capability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Builds confidence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Boils a pot not an ocean</a:t>
            </a:r>
          </a:p>
          <a:p>
            <a:pPr lvl="1">
              <a:buFont typeface="Wingdings" charset="2"/>
              <a:buChar char="§"/>
            </a:pPr>
            <a:endParaRPr lang="en-US" sz="3200" dirty="0" smtClean="0"/>
          </a:p>
          <a:p>
            <a:pPr lvl="1">
              <a:buFont typeface="Wingdings" charset="2"/>
              <a:buChar char="§"/>
            </a:pP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533" y="2007312"/>
            <a:ext cx="6485467" cy="43257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31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4800" dirty="0" smtClean="0">
                <a:latin typeface="+mj-lt"/>
              </a:rPr>
              <a:t>What makes a good DevOps MVP </a:t>
            </a:r>
            <a:endParaRPr lang="en-US" sz="4800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48932"/>
            <a:ext cx="10058400" cy="3820161"/>
          </a:xfrm>
        </p:spPr>
        <p:txBody>
          <a:bodyPr/>
          <a:lstStyle/>
          <a:p>
            <a:pPr lvl="1">
              <a:buFont typeface="Wingdings" charset="2"/>
              <a:buChar char="§"/>
            </a:pPr>
            <a:r>
              <a:rPr lang="is-IS" sz="3200" dirty="0" smtClean="0"/>
              <a:t>Delivers real value to the customer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Everybody at the table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Exercises the entire pipeline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A Minimal Viable Process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Validates our DevOps architecture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Wins hearts and minds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6267" y="2025648"/>
            <a:ext cx="4155017" cy="41550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346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4800" dirty="0" smtClean="0">
                <a:latin typeface="+mj-lt"/>
              </a:rPr>
              <a:t>Creating a DevOps MVP </a:t>
            </a:r>
            <a:endParaRPr lang="en-US" sz="4800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48932"/>
            <a:ext cx="10058400" cy="3820161"/>
          </a:xfrm>
        </p:spPr>
        <p:txBody>
          <a:bodyPr/>
          <a:lstStyle/>
          <a:p>
            <a:pPr lvl="1">
              <a:buFont typeface="Wingdings" charset="2"/>
              <a:buChar char="§"/>
            </a:pPr>
            <a:r>
              <a:rPr lang="is-IS" sz="3200" dirty="0" smtClean="0"/>
              <a:t>Look for a low hanging fruit pilot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Adress cultural issues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Address process issues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Train team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Create a Minimal Viable Pipeline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Lots of telementry</a:t>
            </a:r>
          </a:p>
          <a:p>
            <a:pPr lvl="1">
              <a:buFont typeface="Wingdings" charset="2"/>
              <a:buChar char="§"/>
            </a:pPr>
            <a:endParaRPr lang="is-IS" sz="3200" dirty="0" smtClean="0"/>
          </a:p>
          <a:p>
            <a:pPr lvl="1">
              <a:buFont typeface="Wingdings" charset="2"/>
              <a:buChar char="§"/>
            </a:pPr>
            <a:endParaRPr lang="is-IS" sz="32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791" y="1778001"/>
            <a:ext cx="5093544" cy="3183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5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4800" dirty="0" err="1" smtClean="0">
                <a:latin typeface="+mj-lt"/>
              </a:rPr>
              <a:t>Antipatterns</a:t>
            </a:r>
            <a:endParaRPr lang="en-US" sz="4800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48932"/>
            <a:ext cx="10058400" cy="3820161"/>
          </a:xfrm>
        </p:spPr>
        <p:txBody>
          <a:bodyPr/>
          <a:lstStyle/>
          <a:p>
            <a:pPr lvl="1">
              <a:buFont typeface="Wingdings" charset="2"/>
              <a:buChar char="§"/>
            </a:pPr>
            <a:r>
              <a:rPr lang="is-IS" sz="3200" dirty="0" smtClean="0"/>
              <a:t>Pay lip service to the business value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Overfocus on the tooling 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One MVP to test it all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MVP not viable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Can’t call the baby ugly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021" y="1779703"/>
            <a:ext cx="4551979" cy="45702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19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4800" dirty="0" smtClean="0">
                <a:latin typeface="+mj-lt"/>
              </a:rPr>
              <a:t>Then What!</a:t>
            </a:r>
            <a:endParaRPr lang="en-US" sz="4800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48932"/>
            <a:ext cx="10058400" cy="3820161"/>
          </a:xfrm>
        </p:spPr>
        <p:txBody>
          <a:bodyPr/>
          <a:lstStyle/>
          <a:p>
            <a:pPr lvl="1">
              <a:buFont typeface="Wingdings" charset="2"/>
              <a:buChar char="§"/>
            </a:pPr>
            <a:r>
              <a:rPr lang="is-IS" sz="3200" dirty="0" smtClean="0"/>
              <a:t>Discuss Learnings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Persist or Pivot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Address </a:t>
            </a:r>
            <a:r>
              <a:rPr lang="is-IS" sz="3200" dirty="0"/>
              <a:t>I</a:t>
            </a:r>
            <a:r>
              <a:rPr lang="is-IS" sz="3200" dirty="0" smtClean="0"/>
              <a:t>ssues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Refactor your pipeline</a:t>
            </a:r>
          </a:p>
          <a:p>
            <a:pPr lvl="1">
              <a:buFont typeface="Wingdings" charset="2"/>
              <a:buChar char="§"/>
            </a:pPr>
            <a:r>
              <a:rPr lang="is-IS" sz="3200" dirty="0" smtClean="0"/>
              <a:t>Launch another DevOps MVP </a:t>
            </a:r>
          </a:p>
          <a:p>
            <a:pPr lvl="1">
              <a:buFont typeface="Wingdings" charset="2"/>
              <a:buChar char="§"/>
            </a:pPr>
            <a:endParaRPr lang="is-IS" sz="32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7333" y="1811865"/>
            <a:ext cx="4368800" cy="436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94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694265"/>
            <a:ext cx="11243732" cy="56218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57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785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Tim Guay, Agile Coach and Trainer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11868"/>
            <a:ext cx="10058400" cy="4023360"/>
          </a:xfrm>
        </p:spPr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en-US" sz="2800" dirty="0" smtClean="0"/>
              <a:t>Agile Practitioner since 2002</a:t>
            </a:r>
          </a:p>
          <a:p>
            <a:pPr>
              <a:buFont typeface="Arial" charset="0"/>
              <a:buChar char="•"/>
            </a:pPr>
            <a:r>
              <a:rPr lang="en-US" sz="2800" dirty="0" smtClean="0"/>
              <a:t>PMP, CSM, CSD, CSP-SM, PMI-ACP, ICP-FDO, ICP-ASD, </a:t>
            </a:r>
            <a:r>
              <a:rPr lang="en-US" sz="2800" dirty="0" err="1" smtClean="0"/>
              <a:t>etc</a:t>
            </a:r>
            <a:r>
              <a:rPr lang="is-IS" sz="2800" dirty="0" smtClean="0"/>
              <a:t>….</a:t>
            </a:r>
          </a:p>
          <a:p>
            <a:pPr>
              <a:buFont typeface="Arial" charset="0"/>
              <a:buChar char="•"/>
            </a:pPr>
            <a:r>
              <a:rPr lang="en-US" sz="2800" dirty="0" smtClean="0"/>
              <a:t>Sits on the </a:t>
            </a:r>
            <a:r>
              <a:rPr lang="en-US" sz="2800" dirty="0" err="1" smtClean="0"/>
              <a:t>ICAgile</a:t>
            </a:r>
            <a:r>
              <a:rPr lang="en-US" sz="2800" dirty="0" smtClean="0"/>
              <a:t> DevOps Track Certification Committee</a:t>
            </a:r>
          </a:p>
          <a:p>
            <a:pPr>
              <a:buFont typeface="Arial" charset="0"/>
              <a:buChar char="•"/>
            </a:pPr>
            <a:r>
              <a:rPr lang="en-US" sz="2800" dirty="0" smtClean="0"/>
              <a:t>Authored multiple Lean and Agile courses </a:t>
            </a:r>
          </a:p>
          <a:p>
            <a:pPr>
              <a:buFont typeface="Arial" charset="0"/>
              <a:buChar char="•"/>
            </a:pPr>
            <a:r>
              <a:rPr lang="en-US" sz="2800" dirty="0" smtClean="0"/>
              <a:t>Clients include; JP Morgan Chase, Citigroup, Accenture, Cisco, Intuit, Comcast, State of Washington,  and the Royal Canadian Navy ( to name a few). 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>
                <a:hlinkClick r:id="rId2"/>
              </a:rPr>
              <a:t>tim@agileworksinc.com</a:t>
            </a:r>
            <a:r>
              <a:rPr lang="en-US" sz="2800" dirty="0" smtClean="0"/>
              <a:t>	</a:t>
            </a:r>
            <a:r>
              <a:rPr lang="en-US" sz="2800" dirty="0" smtClean="0">
                <a:hlinkClick r:id="rId3"/>
              </a:rPr>
              <a:t>www.agileworksinc.com</a:t>
            </a:r>
            <a:endParaRPr lang="en-US" sz="2800" dirty="0" smtClean="0"/>
          </a:p>
          <a:p>
            <a:pPr marL="0" indent="0">
              <a:buNone/>
            </a:pPr>
            <a:endParaRPr lang="en-US" sz="2800" dirty="0" smtClean="0"/>
          </a:p>
          <a:p>
            <a:pPr>
              <a:buFont typeface="Arial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28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sz="3200" dirty="0" smtClean="0"/>
              <a:t>Provide a </a:t>
            </a:r>
            <a:r>
              <a:rPr lang="en-US" sz="3200" dirty="0"/>
              <a:t>broad understanding </a:t>
            </a:r>
            <a:r>
              <a:rPr lang="en-US" sz="3200" dirty="0" smtClean="0"/>
              <a:t> of;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The dangers of a Big Bang DevOps Implementation 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Using a MVP to drive a DevOps pilot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Advantages of using an MVP </a:t>
            </a:r>
            <a:endParaRPr lang="en-US" sz="3200" dirty="0"/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What makes a good DevOps MVP </a:t>
            </a:r>
          </a:p>
          <a:p>
            <a:pPr lvl="1">
              <a:buFont typeface="Wingdings" charset="2"/>
              <a:buChar char="§"/>
            </a:pPr>
            <a:r>
              <a:rPr lang="en-US" sz="3200" dirty="0" err="1" smtClean="0"/>
              <a:t>Antipatterns</a:t>
            </a:r>
            <a:endParaRPr lang="en-US" sz="3200" dirty="0"/>
          </a:p>
          <a:p>
            <a:pPr lvl="1">
              <a:buFont typeface="Wingdings" charset="2"/>
              <a:buChar char="§"/>
            </a:pPr>
            <a:endParaRPr lang="en-US" sz="32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56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00" y="2241550"/>
            <a:ext cx="6756400" cy="37941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83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Dangers of Big bang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937841"/>
            <a:ext cx="4561417" cy="422861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34667" y="2218267"/>
            <a:ext cx="425026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000" dirty="0" smtClean="0"/>
              <a:t>People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000" dirty="0" smtClean="0"/>
              <a:t>Process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000" dirty="0" smtClean="0"/>
              <a:t>Business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000" dirty="0" smtClean="0"/>
              <a:t>Technology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2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it Worth Betting the Farm?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300" y="1786468"/>
            <a:ext cx="6769100" cy="45127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08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4800" dirty="0" smtClean="0">
                <a:latin typeface="+mj-lt"/>
              </a:rPr>
              <a:t>How Do You Eat an Elephant?</a:t>
            </a:r>
            <a:endParaRPr lang="en-US" sz="4800" dirty="0"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599" y="1926167"/>
            <a:ext cx="8060267" cy="43286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48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DevOps MVP?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sz="3200" dirty="0" smtClean="0"/>
              <a:t>Deliver business value</a:t>
            </a:r>
          </a:p>
          <a:p>
            <a:pPr>
              <a:buFont typeface="Wingdings" charset="2"/>
              <a:buChar char="§"/>
            </a:pPr>
            <a:r>
              <a:rPr lang="en-US" sz="3200" dirty="0"/>
              <a:t>P</a:t>
            </a:r>
            <a:r>
              <a:rPr lang="en-US" sz="3200" dirty="0" smtClean="0"/>
              <a:t>rove out your pipeline</a:t>
            </a:r>
          </a:p>
          <a:p>
            <a:pPr>
              <a:buFont typeface="Wingdings" charset="2"/>
              <a:buChar char="§"/>
            </a:pPr>
            <a:r>
              <a:rPr lang="en-US" sz="3200" dirty="0"/>
              <a:t>F</a:t>
            </a:r>
            <a:r>
              <a:rPr lang="en-US" sz="3200" dirty="0" smtClean="0"/>
              <a:t>lush out issues</a:t>
            </a:r>
          </a:p>
          <a:p>
            <a:pPr>
              <a:buFont typeface="Wingdings" charset="2"/>
              <a:buChar char="§"/>
            </a:pPr>
            <a:r>
              <a:rPr lang="en-US" sz="3200" dirty="0" smtClean="0"/>
              <a:t>Manage risk</a:t>
            </a:r>
          </a:p>
          <a:p>
            <a:pPr>
              <a:buFont typeface="Wingdings" charset="2"/>
              <a:buChar char="§"/>
            </a:pPr>
            <a:r>
              <a:rPr lang="en-US" sz="3200" dirty="0" smtClean="0"/>
              <a:t>Incremental and iterative migration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7600" y="1737360"/>
            <a:ext cx="3200399" cy="27724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165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sz="4800" dirty="0" smtClean="0">
                <a:latin typeface="+mj-lt"/>
              </a:rPr>
              <a:t>Using a MVP to drive a DevOps pilot</a:t>
            </a:r>
            <a:endParaRPr lang="en-US" sz="4800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charset="2"/>
              <a:buChar char="§"/>
            </a:pPr>
            <a:r>
              <a:rPr lang="en-US" sz="3200" dirty="0" smtClean="0"/>
              <a:t>People  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Process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Business</a:t>
            </a:r>
          </a:p>
          <a:p>
            <a:pPr lvl="1">
              <a:buFont typeface="Wingdings" charset="2"/>
              <a:buChar char="§"/>
            </a:pPr>
            <a:r>
              <a:rPr lang="en-US" sz="3200" dirty="0" smtClean="0"/>
              <a:t>Technology</a:t>
            </a:r>
          </a:p>
          <a:p>
            <a:pPr lvl="1">
              <a:buFont typeface="Wingdings" charset="2"/>
              <a:buChar char="§"/>
            </a:pP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9527" y="1737360"/>
            <a:ext cx="6761669" cy="46204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366933"/>
            <a:ext cx="2583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Tim Guay </a:t>
            </a:r>
            <a:r>
              <a:rPr lang="en-US" b="1" dirty="0" smtClean="0">
                <a:solidFill>
                  <a:schemeClr val="bg1"/>
                </a:solidFill>
              </a:rPr>
              <a:t>Copyright 2018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67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22393</TotalTime>
  <Words>690</Words>
  <Application>Microsoft Macintosh PowerPoint</Application>
  <PresentationFormat>Widescreen</PresentationFormat>
  <Paragraphs>121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Wingdings</vt:lpstr>
      <vt:lpstr>Arial</vt:lpstr>
      <vt:lpstr>Retrospect</vt:lpstr>
      <vt:lpstr>DevOps MVP</vt:lpstr>
      <vt:lpstr>Tim Guay, Agile Coach and Trainer</vt:lpstr>
      <vt:lpstr>Objectives</vt:lpstr>
      <vt:lpstr>The Problem</vt:lpstr>
      <vt:lpstr>Dangers of Big bang</vt:lpstr>
      <vt:lpstr>Is it Worth Betting the Farm?</vt:lpstr>
      <vt:lpstr>How Do You Eat an Elephant?</vt:lpstr>
      <vt:lpstr>What is a DevOps MVP?</vt:lpstr>
      <vt:lpstr>Using a MVP to drive a DevOps pilot</vt:lpstr>
      <vt:lpstr>DevOps MVP vs. MVP</vt:lpstr>
      <vt:lpstr>Goals of using a DevOps MVP</vt:lpstr>
      <vt:lpstr>Advantages of using an MVP</vt:lpstr>
      <vt:lpstr>What makes a good DevOps MVP </vt:lpstr>
      <vt:lpstr>Creating a DevOps MVP </vt:lpstr>
      <vt:lpstr>Antipatterns</vt:lpstr>
      <vt:lpstr>Then What!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 Guay</dc:creator>
  <cp:lastModifiedBy>Timothy  Guay</cp:lastModifiedBy>
  <cp:revision>308</cp:revision>
  <dcterms:created xsi:type="dcterms:W3CDTF">2017-05-15T16:04:37Z</dcterms:created>
  <dcterms:modified xsi:type="dcterms:W3CDTF">2018-07-11T21:13:53Z</dcterms:modified>
</cp:coreProperties>
</file>

<file path=docProps/thumbnail.jpeg>
</file>